
<file path=[Content_Types].xml><?xml version="1.0" encoding="utf-8"?>
<Types xmlns="http://schemas.openxmlformats.org/package/2006/content-types">
  <Default Extension="jpeg" ContentType="image/jpeg"/>
  <Default Extension="mkv" ContentType="video/unknown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9"/>
  </p:notesMasterIdLst>
  <p:handoutMasterIdLst>
    <p:handoutMasterId r:id="rId20"/>
  </p:handoutMasterIdLst>
  <p:sldIdLst>
    <p:sldId id="256" r:id="rId5"/>
    <p:sldId id="270" r:id="rId6"/>
    <p:sldId id="271" r:id="rId7"/>
    <p:sldId id="272" r:id="rId8"/>
    <p:sldId id="273" r:id="rId9"/>
    <p:sldId id="274" r:id="rId10"/>
    <p:sldId id="275" r:id="rId11"/>
    <p:sldId id="276" r:id="rId12"/>
    <p:sldId id="277" r:id="rId13"/>
    <p:sldId id="278" r:id="rId14"/>
    <p:sldId id="279" r:id="rId15"/>
    <p:sldId id="280" r:id="rId16"/>
    <p:sldId id="281" r:id="rId17"/>
    <p:sldId id="267" r:id="rId18"/>
  </p:sldIdLst>
  <p:sldSz cx="12192000" cy="6858000"/>
  <p:notesSz cx="6858000" cy="9144000"/>
  <p:defaultTextStyle>
    <a:defPPr rtl="0">
      <a:defRPr lang="ru-ru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41" autoAdjust="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7" d="100"/>
          <a:sy n="77" d="100"/>
        </p:scale>
        <p:origin x="3306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C703FB87-790C-4850-A90C-12C5FF4B94D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 noProof="1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F8127921-F9C4-44F3-AC5F-130B6A406C0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B4D2F727-E461-4A78-8F10-654221FF4A12}" type="datetime1">
              <a:rPr lang="ru-RU" noProof="1" smtClean="0"/>
              <a:t>23.09.2022</a:t>
            </a:fld>
            <a:endParaRPr lang="ru-RU" noProof="1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765E047-F1CB-4066-A459-9EDC95F2E61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 noProof="1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68A77EF5-5277-4BAF-8BB4-2E02103988E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B668C69-0C3E-40A2-B4A0-B2C8B71D8E3A}" type="slidenum">
              <a:rPr lang="ru-RU" noProof="1" smtClean="0"/>
              <a:t>‹#›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205158627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 noProof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507E2BAF-2BF2-45D7-B1E2-3AB00FCA3809}" type="datetime1">
              <a:rPr lang="ru-RU" noProof="0" smtClean="0"/>
              <a:t>23.09.2022</a:t>
            </a:fld>
            <a:endParaRPr lang="ru-RU" noProof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ru-RU" noProof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 noProof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E000EEB-8338-48D7-8EE8-EE0082EF7602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376777018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000EEB-8338-48D7-8EE8-EE0082EF7602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053382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000EEB-8338-48D7-8EE8-EE0082EF7602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729666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rtlCol="0" anchor="b"/>
          <a:lstStyle>
            <a:lvl1pPr>
              <a:defRPr sz="7200"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rtlCol="0"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ru-RU" noProof="0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136BCF6-48BB-4268-8F85-6F0C65E205B9}" type="datetime1">
              <a:rPr lang="ru-RU" noProof="0" smtClean="0"/>
              <a:t>23.09.2022</a:t>
            </a:fld>
            <a:endParaRPr lang="ru-RU" noProof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ru-RU" noProof="0" smtClean="0"/>
              <a:t>‹#›</a:t>
            </a:fld>
            <a:endParaRPr lang="ru-RU" noProof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ый 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rtlCol="0" anchor="b">
            <a:normAutofit/>
          </a:bodyPr>
          <a:lstStyle>
            <a:lvl1pPr algn="l">
              <a:defRPr sz="2400" b="0"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Рисунок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1154956" y="5367325"/>
            <a:ext cx="8825656" cy="493712"/>
          </a:xfrm>
        </p:spPr>
        <p:txBody>
          <a:bodyPr rtlCol="0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CBB465C-DF96-436B-9927-564EE1A30A86}" type="datetime1">
              <a:rPr lang="ru-RU" noProof="0" smtClean="0"/>
              <a:t>23.09.2022</a:t>
            </a:fld>
            <a:endParaRPr lang="ru-RU" noProof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ru-RU" noProof="0" smtClean="0"/>
              <a:t>‹#›</a:t>
            </a:fld>
            <a:endParaRPr lang="ru-RU" noProof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 rtlCol="0"/>
          <a:lstStyle>
            <a:lvl1pPr>
              <a:defRPr sz="4800"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8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1154954" y="3657600"/>
            <a:ext cx="8825659" cy="2362200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85C4EE6-D83D-49BA-B51B-5672E51D746D}" type="datetime1">
              <a:rPr lang="ru-RU" noProof="0" smtClean="0"/>
              <a:t>23.09.2022</a:t>
            </a:fld>
            <a:endParaRPr lang="ru-RU" noProof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ru-RU" noProof="0" smtClean="0"/>
              <a:t>‹#›</a:t>
            </a:fld>
            <a:endParaRPr lang="ru-RU" noProof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 rtlCol="0"/>
          <a:lstStyle>
            <a:lvl1pPr>
              <a:defRPr sz="4800"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14" name="Текст 3"/>
          <p:cNvSpPr>
            <a:spLocks noGrp="1"/>
          </p:cNvSpPr>
          <p:nvPr>
            <p:ph type="body" sz="half" idx="13" hasCustomPrompt="1"/>
          </p:nvPr>
        </p:nvSpPr>
        <p:spPr>
          <a:xfrm>
            <a:off x="1930400" y="3771174"/>
            <a:ext cx="7279649" cy="342174"/>
          </a:xfrm>
        </p:spPr>
        <p:txBody>
          <a:bodyPr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10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1154954" y="4350657"/>
            <a:ext cx="8825659" cy="1676400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4A0A350-FB0F-4A4E-9D66-91DD2F4F414F}" type="datetime1">
              <a:rPr lang="ru-RU" noProof="0" smtClean="0"/>
              <a:t>23.09.2022</a:t>
            </a:fld>
            <a:endParaRPr lang="ru-RU" noProof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9" name="Надпись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 rtl="0"/>
            <a:r>
              <a:rPr lang="ru-RU" noProof="0"/>
              <a:t>«</a:t>
            </a:r>
          </a:p>
        </p:txBody>
      </p:sp>
      <p:sp>
        <p:nvSpPr>
          <p:cNvPr id="13" name="Надпись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 rtl="0"/>
            <a:r>
              <a:rPr lang="ru-RU" noProof="0"/>
              <a:t>»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rtlCol="0" anchor="b"/>
          <a:lstStyle>
            <a:lvl1pPr algn="l">
              <a:defRPr sz="4000" b="0" cap="none"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1154954" y="4777381"/>
            <a:ext cx="8825659" cy="860400"/>
          </a:xfrm>
        </p:spPr>
        <p:txBody>
          <a:bodyPr rtlCol="0"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ABCE5B3-A274-4199-ACB5-DC958F3947F4}" type="datetime1">
              <a:rPr lang="ru-RU" noProof="0" smtClean="0"/>
              <a:t>23.09.2022</a:t>
            </a:fld>
            <a:endParaRPr lang="ru-RU" noProof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ru-RU" noProof="0" smtClean="0"/>
              <a:t>‹#›</a:t>
            </a:fld>
            <a:endParaRPr lang="ru-RU" noProof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ойной столбе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 sz="4200"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632947" y="1981200"/>
            <a:ext cx="2946866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16" name="Текст 3"/>
          <p:cNvSpPr>
            <a:spLocks noGrp="1"/>
          </p:cNvSpPr>
          <p:nvPr>
            <p:ph type="body" sz="half" idx="15" hasCustomPrompt="1"/>
          </p:nvPr>
        </p:nvSpPr>
        <p:spPr>
          <a:xfrm>
            <a:off x="652463" y="2667000"/>
            <a:ext cx="2927350" cy="358933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 hasCustomPrompt="1"/>
          </p:nvPr>
        </p:nvSpPr>
        <p:spPr>
          <a:xfrm>
            <a:off x="3883659" y="1981200"/>
            <a:ext cx="2936241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19" name="Текст 3"/>
          <p:cNvSpPr>
            <a:spLocks noGrp="1"/>
          </p:cNvSpPr>
          <p:nvPr>
            <p:ph type="body" sz="half" idx="16" hasCustomPrompt="1"/>
          </p:nvPr>
        </p:nvSpPr>
        <p:spPr>
          <a:xfrm>
            <a:off x="3873106" y="2667000"/>
            <a:ext cx="2946794" cy="358933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14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7124700" y="1981200"/>
            <a:ext cx="2932113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20" name="Текст 3"/>
          <p:cNvSpPr>
            <a:spLocks noGrp="1"/>
          </p:cNvSpPr>
          <p:nvPr>
            <p:ph type="body" sz="half" idx="17" hasCustomPrompt="1"/>
          </p:nvPr>
        </p:nvSpPr>
        <p:spPr>
          <a:xfrm>
            <a:off x="7124700" y="2667000"/>
            <a:ext cx="2932113" cy="358933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cxnSp>
        <p:nvCxnSpPr>
          <p:cNvPr id="17" name="Прямая соединительная линия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единительная линия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F22839F-E2F2-401F-A070-5C3D1E9A05F5}" type="datetime1">
              <a:rPr lang="ru-RU" noProof="0" smtClean="0"/>
              <a:t>23.09.2022</a:t>
            </a:fld>
            <a:endParaRPr lang="ru-RU" noProof="0"/>
          </a:p>
        </p:txBody>
      </p:sp>
      <p:sp>
        <p:nvSpPr>
          <p:cNvPr id="4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ru-RU" noProof="0" smtClean="0"/>
              <a:t>‹#›</a:t>
            </a:fld>
            <a:endParaRPr lang="ru-RU" noProof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 sz="4200"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652463" y="4250949"/>
            <a:ext cx="2940050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29" name="Рисунок 2"/>
          <p:cNvSpPr>
            <a:spLocks noGrp="1" noChangeAspect="1"/>
          </p:cNvSpPr>
          <p:nvPr>
            <p:ph type="pic" idx="15" hasCustomPrompt="1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22" name="Текст 3"/>
          <p:cNvSpPr>
            <a:spLocks noGrp="1"/>
          </p:cNvSpPr>
          <p:nvPr>
            <p:ph type="body" sz="half" idx="18" hasCustomPrompt="1"/>
          </p:nvPr>
        </p:nvSpPr>
        <p:spPr>
          <a:xfrm>
            <a:off x="652463" y="4827211"/>
            <a:ext cx="2940050" cy="659189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 hasCustomPrompt="1"/>
          </p:nvPr>
        </p:nvSpPr>
        <p:spPr>
          <a:xfrm>
            <a:off x="3889375" y="4250949"/>
            <a:ext cx="2930525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30" name="Рисунок 2"/>
          <p:cNvSpPr>
            <a:spLocks noGrp="1" noChangeAspect="1"/>
          </p:cNvSpPr>
          <p:nvPr>
            <p:ph type="pic" idx="21" hasCustomPrompt="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23" name="Текст 3"/>
          <p:cNvSpPr>
            <a:spLocks noGrp="1"/>
          </p:cNvSpPr>
          <p:nvPr>
            <p:ph type="body" sz="half" idx="19" hasCustomPrompt="1"/>
          </p:nvPr>
        </p:nvSpPr>
        <p:spPr>
          <a:xfrm>
            <a:off x="3888022" y="4827210"/>
            <a:ext cx="2934406" cy="659189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14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7124700" y="4250949"/>
            <a:ext cx="2932113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31" name="Рисунок 2"/>
          <p:cNvSpPr>
            <a:spLocks noGrp="1" noChangeAspect="1"/>
          </p:cNvSpPr>
          <p:nvPr>
            <p:ph type="pic" idx="22" hasCustomPrompt="1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24" name="Текст 3"/>
          <p:cNvSpPr>
            <a:spLocks noGrp="1"/>
          </p:cNvSpPr>
          <p:nvPr>
            <p:ph type="body" sz="half" idx="20" hasCustomPrompt="1"/>
          </p:nvPr>
        </p:nvSpPr>
        <p:spPr>
          <a:xfrm>
            <a:off x="7124575" y="4827208"/>
            <a:ext cx="2935997" cy="659189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cxnSp>
        <p:nvCxnSpPr>
          <p:cNvPr id="17" name="Прямая соединительная линия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единительная линия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884AEBC-DB61-45E8-9B5B-EEC8C1002B71}" type="datetime1">
              <a:rPr lang="ru-RU" noProof="0" smtClean="0"/>
              <a:t>23.09.2022</a:t>
            </a:fld>
            <a:endParaRPr lang="ru-RU" noProof="0"/>
          </a:p>
        </p:txBody>
      </p:sp>
      <p:sp>
        <p:nvSpPr>
          <p:cNvPr id="4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ru-RU" noProof="0" smtClean="0"/>
              <a:t>‹#›</a:t>
            </a:fld>
            <a:endParaRPr lang="ru-RU" noProof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 anchor="t" anchorCtr="0"/>
          <a:lstStyle/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ECE816D-F44A-4FC7-A94C-B825C252044A}" type="datetime1">
              <a:rPr lang="ru-RU" noProof="0" smtClean="0"/>
              <a:t>23.09.2022</a:t>
            </a:fld>
            <a:endParaRPr lang="ru-RU" noProof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ru-RU" noProof="0" smtClean="0"/>
              <a:t>‹#›</a:t>
            </a:fld>
            <a:endParaRPr lang="ru-RU" noProof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rtlCol="0" anchor="b" anchorCtr="0"/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 hasCustomPrompt="1"/>
          </p:nvPr>
        </p:nvSpPr>
        <p:spPr>
          <a:xfrm>
            <a:off x="652463" y="887414"/>
            <a:ext cx="7423149" cy="5368924"/>
          </a:xfrm>
        </p:spPr>
        <p:txBody>
          <a:bodyPr vert="eaVert" rtlCol="0"/>
          <a:lstStyle/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DDCFD58-FCA6-4080-83B3-4CD3BB7EE667}" type="datetime1">
              <a:rPr lang="ru-RU" noProof="0" smtClean="0"/>
              <a:t>23.09.2022</a:t>
            </a:fld>
            <a:endParaRPr lang="ru-RU" noProof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ru-RU" noProof="0" smtClean="0"/>
              <a:t>‹#›</a:t>
            </a:fld>
            <a:endParaRPr lang="ru-RU" noProof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/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7347704-1010-41B5-88E3-059ECEFFD6D8}" type="datetime1">
              <a:rPr lang="ru-RU" noProof="0" smtClean="0"/>
              <a:t>23.09.2022</a:t>
            </a:fld>
            <a:endParaRPr lang="ru-RU" noProof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ru-RU" noProof="0" smtClean="0"/>
              <a:t>‹#›</a:t>
            </a:fld>
            <a:endParaRPr lang="ru-RU" noProof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rtlCol="0" anchor="b"/>
          <a:lstStyle>
            <a:lvl1pPr algn="l">
              <a:defRPr sz="4000" b="0" cap="none"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1154955" y="4777381"/>
            <a:ext cx="8825658" cy="860400"/>
          </a:xfrm>
        </p:spPr>
        <p:txBody>
          <a:bodyPr rtlCol="0"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F777EC2-2CD7-421F-BE98-CB40717D37D4}" type="datetime1">
              <a:rPr lang="ru-RU" noProof="0" smtClean="0"/>
              <a:t>23.09.2022</a:t>
            </a:fld>
            <a:endParaRPr lang="ru-RU" noProof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ru-RU" noProof="0" smtClean="0"/>
              <a:t>‹#›</a:t>
            </a:fld>
            <a:endParaRPr lang="ru-RU" noProof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 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 hasCustomPrompt="1"/>
          </p:nvPr>
        </p:nvSpPr>
        <p:spPr>
          <a:xfrm>
            <a:off x="1103312" y="2060575"/>
            <a:ext cx="4396339" cy="4195763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 hasCustomPrompt="1"/>
          </p:nvPr>
        </p:nvSpPr>
        <p:spPr>
          <a:xfrm>
            <a:off x="5654493" y="2056092"/>
            <a:ext cx="4396341" cy="4200245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F662315-7560-4016-80BF-9F309FEFFC43}" type="datetime1">
              <a:rPr lang="ru-RU" noProof="0" smtClean="0"/>
              <a:t>23.09.2022</a:t>
            </a:fld>
            <a:endParaRPr lang="ru-RU" noProof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ru-RU" noProof="0" smtClean="0"/>
              <a:t>‹#›</a:t>
            </a:fld>
            <a:endParaRPr lang="ru-RU" noProof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1103313" y="1905000"/>
            <a:ext cx="4396338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 hasCustomPrompt="1"/>
          </p:nvPr>
        </p:nvSpPr>
        <p:spPr>
          <a:xfrm>
            <a:off x="1103312" y="2514600"/>
            <a:ext cx="4396339" cy="3741738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 hasCustomPrompt="1"/>
          </p:nvPr>
        </p:nvSpPr>
        <p:spPr>
          <a:xfrm>
            <a:off x="5654495" y="1905000"/>
            <a:ext cx="4396339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 hasCustomPrompt="1"/>
          </p:nvPr>
        </p:nvSpPr>
        <p:spPr>
          <a:xfrm>
            <a:off x="5654495" y="2514600"/>
            <a:ext cx="4396339" cy="3741738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56548D7-F054-4405-91C8-F71D18C5FA11}" type="datetime1">
              <a:rPr lang="ru-RU" noProof="0" smtClean="0"/>
              <a:t>23.09.2022</a:t>
            </a:fld>
            <a:endParaRPr lang="ru-RU" noProof="0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ru-RU" noProof="0" smtClean="0"/>
              <a:t>‹#›</a:t>
            </a:fld>
            <a:endParaRPr lang="ru-RU" noProof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7" name="Дата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5381E7D-63A7-4849-85C5-F36772999714}" type="datetime1">
              <a:rPr lang="ru-RU" noProof="0" smtClean="0"/>
              <a:t>23.09.2022</a:t>
            </a:fld>
            <a:endParaRPr lang="ru-RU" noProof="0"/>
          </a:p>
        </p:txBody>
      </p:sp>
      <p:sp>
        <p:nvSpPr>
          <p:cNvPr id="5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6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ru-RU" noProof="0" smtClean="0"/>
              <a:t>‹#›</a:t>
            </a:fld>
            <a:endParaRPr lang="ru-RU" noProof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Дата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4CB1776-FDC8-4BEB-8EEB-D4E267EF3821}" type="datetime1">
              <a:rPr lang="ru-RU" noProof="0" smtClean="0"/>
              <a:t>23.09.2022</a:t>
            </a:fld>
            <a:endParaRPr lang="ru-RU" noProof="0"/>
          </a:p>
        </p:txBody>
      </p:sp>
      <p:sp>
        <p:nvSpPr>
          <p:cNvPr id="5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6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ru-RU" noProof="0" smtClean="0"/>
              <a:t>‹#›</a:t>
            </a:fld>
            <a:endParaRPr lang="ru-RU" noProof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rtlCol="0" anchor="b"/>
          <a:lstStyle>
            <a:lvl1pPr algn="l">
              <a:defRPr sz="2400" b="0"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 hasCustomPrompt="1"/>
          </p:nvPr>
        </p:nvSpPr>
        <p:spPr>
          <a:xfrm>
            <a:off x="4784616" y="1447800"/>
            <a:ext cx="5195997" cy="4572000"/>
          </a:xfrm>
        </p:spPr>
        <p:txBody>
          <a:bodyPr rtlCol="0"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1154954" y="3129280"/>
            <a:ext cx="3401063" cy="2895599"/>
          </a:xfrm>
        </p:spPr>
        <p:txBody>
          <a:bodyPr rtlCol="0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7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F676EE8-8544-4925-AE90-67F2A59DFAC8}" type="datetime1">
              <a:rPr lang="ru-RU" noProof="0" smtClean="0"/>
              <a:t>23.09.2022</a:t>
            </a:fld>
            <a:endParaRPr lang="ru-RU" noProof="0"/>
          </a:p>
        </p:txBody>
      </p:sp>
      <p:sp>
        <p:nvSpPr>
          <p:cNvPr id="5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6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ru-RU" noProof="0" smtClean="0"/>
              <a:t>‹#›</a:t>
            </a:fld>
            <a:endParaRPr lang="ru-RU" noProof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rtlCol="0" anchor="b">
            <a:normAutofit/>
          </a:bodyPr>
          <a:lstStyle>
            <a:lvl1pPr algn="l">
              <a:defRPr sz="3600" b="0"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Рисунок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1154954" y="3657600"/>
            <a:ext cx="5084979" cy="1371600"/>
          </a:xfrm>
        </p:spPr>
        <p:txBody>
          <a:bodyPr rtlCol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CC3ABE7-FE56-4181-8A25-376664A16C2B}" type="datetime1">
              <a:rPr lang="ru-RU" noProof="0" smtClean="0"/>
              <a:t>23.09.2022</a:t>
            </a:fld>
            <a:endParaRPr lang="ru-RU" noProof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ru-RU" noProof="0" smtClean="0"/>
              <a:t>‹#›</a:t>
            </a:fld>
            <a:endParaRPr lang="ru-RU" noProof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Овал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Прямоугольник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pPr rtl="0"/>
            <a:fld id="{5CFE1929-0518-4D8C-8BAB-83CE5F06882B}" type="datetime1">
              <a:rPr lang="ru-RU" noProof="0" smtClean="0"/>
              <a:t>23.09.2022</a:t>
            </a:fld>
            <a:endParaRPr lang="ru-RU" noProof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pPr rtl="0"/>
            <a:endParaRPr lang="ru-RU" noProof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D57F1E4F-1CFF-5643-939E-02111984F565}" type="slidenum">
              <a:rPr lang="ru-RU" noProof="0" smtClean="0"/>
              <a:t>‹#›</a:t>
            </a:fld>
            <a:endParaRPr lang="ru-RU" noProof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 descr="связи цепочки">
            <a:extLst>
              <a:ext uri="{FF2B5EF4-FFF2-40B4-BE49-F238E27FC236}">
                <a16:creationId xmlns:a16="http://schemas.microsoft.com/office/drawing/2014/main" id="{A4511EBC-2F3C-446D-867B-7DC328517A4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</a:blip>
          <a:srcRect t="23391" r="909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D30D32A-359B-41BB-9746-2CF3A21EEF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2325" y="1447800"/>
            <a:ext cx="8825658" cy="3329581"/>
          </a:xfrm>
        </p:spPr>
        <p:txBody>
          <a:bodyPr rtlCol="0">
            <a:normAutofit fontScale="90000"/>
          </a:bodyPr>
          <a:lstStyle/>
          <a:p>
            <a:pPr rtl="0"/>
            <a:r>
              <a:rPr lang="ru-RU" noProof="1"/>
              <a:t>ПРОЕКТ ЦИФРОВОЙ ТРАНСФОРМАЦИИ КОМАНДЫ № 1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B4CA222A-88BC-48F4-9AE8-2115B7D1E6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rtlCol="0">
            <a:noAutofit/>
          </a:bodyPr>
          <a:lstStyle/>
          <a:p>
            <a:pPr algn="r" rtl="0"/>
            <a:r>
              <a:rPr lang="ru-RU" sz="2400" noProof="1"/>
              <a:t>Черенков н.ю.</a:t>
            </a:r>
          </a:p>
          <a:p>
            <a:pPr algn="r" rtl="0"/>
            <a:r>
              <a:rPr lang="ru-RU" sz="2400" noProof="1"/>
              <a:t>Завьялов и.н.</a:t>
            </a: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318E9D62-7BA3-4D5E-8915-0D0E8661E3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30009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366061C-D929-4199-B5AD-FE1BAE0EF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3200" dirty="0"/>
              <a:t>Видео-демонстрация цифрового продукта</a:t>
            </a:r>
          </a:p>
        </p:txBody>
      </p:sp>
      <p:pic>
        <p:nvPicPr>
          <p:cNvPr id="4" name="2022-09-23 14-27-34">
            <a:hlinkClick r:id="" action="ppaction://media"/>
            <a:extLst>
              <a:ext uri="{FF2B5EF4-FFF2-40B4-BE49-F238E27FC236}">
                <a16:creationId xmlns:a16="http://schemas.microsoft.com/office/drawing/2014/main" id="{2E589BB8-D351-48D0-8C62-69EBF9A3399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21442" y="1262505"/>
            <a:ext cx="8854633" cy="4980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347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8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бъект 3">
            <a:extLst>
              <a:ext uri="{FF2B5EF4-FFF2-40B4-BE49-F238E27FC236}">
                <a16:creationId xmlns:a16="http://schemas.microsoft.com/office/drawing/2014/main" id="{2D639F81-0F4B-4B2D-9094-B080051199C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ru-RU" dirty="0"/>
              <a:t>Какие перспективы у проекта?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D7F440A1-C76C-4DAD-AC63-6BA01A0AC85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ru-RU" dirty="0"/>
              <a:t>Выход на международный рынок;</a:t>
            </a:r>
          </a:p>
          <a:p>
            <a:r>
              <a:rPr lang="ru-RU" dirty="0"/>
              <a:t>Привлечение инвестиций на развитие проекта;</a:t>
            </a:r>
          </a:p>
          <a:p>
            <a:r>
              <a:rPr lang="ru-RU" dirty="0"/>
              <a:t>Повышение сознательности человечества и осведомленности об экологических проблемах нашей планеты</a:t>
            </a:r>
          </a:p>
        </p:txBody>
      </p:sp>
    </p:spTree>
    <p:extLst>
      <p:ext uri="{BB962C8B-B14F-4D97-AF65-F5344CB8AC3E}">
        <p14:creationId xmlns:p14="http://schemas.microsoft.com/office/powerpoint/2010/main" val="42000213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AD76C280-4FD5-4012-B7D4-699E86B1673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What is our project about?</a:t>
            </a:r>
            <a:endParaRPr lang="ru-RU" dirty="0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294FB5E8-C372-48E1-8205-AF637B26329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The proposed Digital Transformation project is</a:t>
            </a:r>
            <a:r>
              <a:rPr lang="ru-RU" dirty="0"/>
              <a:t> </a:t>
            </a:r>
            <a:r>
              <a:rPr lang="en-US" dirty="0"/>
              <a:t>a software created on the basis of 1C: Enterprise;</a:t>
            </a:r>
          </a:p>
          <a:p>
            <a:r>
              <a:rPr lang="en-US" dirty="0"/>
              <a:t>With the help of this product, anyone will be able to contact </a:t>
            </a:r>
            <a:r>
              <a:rPr lang="en-US" dirty="0" err="1"/>
              <a:t>Tatneft</a:t>
            </a:r>
            <a:r>
              <a:rPr lang="en-US" dirty="0"/>
              <a:t> (supplier) in order to receive services within the framework of environmental monitoring and assessment of the ecological condition of a certain area of the Earth using satellite technologies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358527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B689BF1F-EA44-4E34-B0A1-BCBB00EBEE3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How will this be implemented?</a:t>
            </a:r>
            <a:endParaRPr lang="ru-RU" dirty="0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1D9BEC75-A80D-41E1-94F8-46F5A2448F5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The client with the help of the proposed product leaves a request for the provision of services;</a:t>
            </a:r>
          </a:p>
          <a:p>
            <a:r>
              <a:rPr lang="en-US" dirty="0"/>
              <a:t>Specialists of the Department receive the application, evaluate the possibility of its implementation, contact the client to clarify the details;</a:t>
            </a:r>
          </a:p>
          <a:p>
            <a:r>
              <a:rPr lang="en-US" dirty="0"/>
              <a:t>In case of approval of the work, photographing of the Land plot with the use of satellite technologies provided by the State Corporation "</a:t>
            </a:r>
            <a:r>
              <a:rPr lang="en-US" dirty="0" err="1"/>
              <a:t>Roscosmos</a:t>
            </a:r>
            <a:r>
              <a:rPr lang="en-US" dirty="0"/>
              <a:t>“</a:t>
            </a:r>
          </a:p>
          <a:p>
            <a:r>
              <a:rPr lang="en-US" dirty="0"/>
              <a:t> After receiving satellite images, employees of the Department contact the ecologists of </a:t>
            </a:r>
            <a:r>
              <a:rPr lang="en-US" dirty="0" err="1"/>
              <a:t>Tatneft</a:t>
            </a:r>
            <a:r>
              <a:rPr lang="en-US" dirty="0"/>
              <a:t> to evaluate and analyze the received images;</a:t>
            </a:r>
          </a:p>
          <a:p>
            <a:r>
              <a:rPr lang="en-US" dirty="0"/>
              <a:t>Based on the analysis, employees of the Department together with environmentalists prepare a report on the results obtained, as well as a list of measures to improve the environmental situation of the region.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887139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Рисунок 14" descr="абстрактный дизайн">
            <a:extLst>
              <a:ext uri="{FF2B5EF4-FFF2-40B4-BE49-F238E27FC236}">
                <a16:creationId xmlns:a16="http://schemas.microsoft.com/office/drawing/2014/main" id="{6D363037-1741-4470-A023-883E2FFD584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</a:blip>
          <a:srcRect t="18308" r="6818" b="2872"/>
          <a:stretch/>
        </p:blipFill>
        <p:spPr>
          <a:xfrm flipH="1">
            <a:off x="20" y="10"/>
            <a:ext cx="12191980" cy="6857990"/>
          </a:xfrm>
          <a:prstGeom prst="rect">
            <a:avLst/>
          </a:prstGeom>
        </p:spPr>
      </p:pic>
      <p:sp>
        <p:nvSpPr>
          <p:cNvPr id="12" name="Заголовок 11">
            <a:extLst>
              <a:ext uri="{FF2B5EF4-FFF2-40B4-BE49-F238E27FC236}">
                <a16:creationId xmlns:a16="http://schemas.microsoft.com/office/drawing/2014/main" id="{970C361B-D32E-42E0-A41E-86C3D9AC88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rtlCol="0">
            <a:normAutofit/>
          </a:bodyPr>
          <a:lstStyle/>
          <a:p>
            <a:pPr rtl="0"/>
            <a:r>
              <a:rPr lang="ru-RU" noProof="1"/>
              <a:t>Спасибо за внимание!</a:t>
            </a:r>
          </a:p>
        </p:txBody>
      </p:sp>
      <p:sp>
        <p:nvSpPr>
          <p:cNvPr id="57" name="Прямоугольник 56">
            <a:extLst>
              <a:ext uri="{FF2B5EF4-FFF2-40B4-BE49-F238E27FC236}">
                <a16:creationId xmlns:a16="http://schemas.microsoft.com/office/drawing/2014/main" id="{318E9D62-7BA3-4D5E-8915-0D0E8661E3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5107679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Объект 9">
            <a:extLst>
              <a:ext uri="{FF2B5EF4-FFF2-40B4-BE49-F238E27FC236}">
                <a16:creationId xmlns:a16="http://schemas.microsoft.com/office/drawing/2014/main" id="{2B5A58AE-9DE7-43FE-B389-7DB288E30FA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ru-RU" dirty="0"/>
              <a:t>Что мы предлагаем?</a:t>
            </a:r>
          </a:p>
        </p:txBody>
      </p:sp>
      <p:sp>
        <p:nvSpPr>
          <p:cNvPr id="11" name="Объект 10">
            <a:extLst>
              <a:ext uri="{FF2B5EF4-FFF2-40B4-BE49-F238E27FC236}">
                <a16:creationId xmlns:a16="http://schemas.microsoft.com/office/drawing/2014/main" id="{53CB5001-3C5B-41E3-86E3-F7459AF910A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ru-RU" dirty="0"/>
              <a:t>Предлагаемый проект Цифровой трансформации – программное обеспечение</a:t>
            </a:r>
            <a:r>
              <a:rPr lang="en-US" dirty="0"/>
              <a:t> </a:t>
            </a:r>
            <a:r>
              <a:rPr lang="ru-RU"/>
              <a:t>«Чистое небо», </a:t>
            </a:r>
            <a:r>
              <a:rPr lang="ru-RU" dirty="0"/>
              <a:t>созданное на базе 1С: Предприятие;</a:t>
            </a:r>
          </a:p>
          <a:p>
            <a:r>
              <a:rPr lang="ru-RU" dirty="0"/>
              <a:t>С помощью это продукта любой человек сможет обратиться к ПАО «Татнефть» (поставщик) с целью получения услуг в рамках экологического мониторинга и оценки экологического состояния определенного участка Земле с применением спутниковых технологий</a:t>
            </a:r>
          </a:p>
        </p:txBody>
      </p:sp>
    </p:spTree>
    <p:extLst>
      <p:ext uri="{BB962C8B-B14F-4D97-AF65-F5344CB8AC3E}">
        <p14:creationId xmlns:p14="http://schemas.microsoft.com/office/powerpoint/2010/main" val="16001413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Объект 9">
            <a:extLst>
              <a:ext uri="{FF2B5EF4-FFF2-40B4-BE49-F238E27FC236}">
                <a16:creationId xmlns:a16="http://schemas.microsoft.com/office/drawing/2014/main" id="{2B5A58AE-9DE7-43FE-B389-7DB288E30FA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ru-RU" dirty="0"/>
              <a:t>Почему мы предлагаем?</a:t>
            </a:r>
          </a:p>
        </p:txBody>
      </p:sp>
      <p:sp>
        <p:nvSpPr>
          <p:cNvPr id="11" name="Объект 10">
            <a:extLst>
              <a:ext uri="{FF2B5EF4-FFF2-40B4-BE49-F238E27FC236}">
                <a16:creationId xmlns:a16="http://schemas.microsoft.com/office/drawing/2014/main" id="{53CB5001-3C5B-41E3-86E3-F7459AF910A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ru-RU" dirty="0"/>
              <a:t>Альметьевский район – один из крупных районов Российской Федерации по добыче нефти;</a:t>
            </a:r>
          </a:p>
          <a:p>
            <a:r>
              <a:rPr lang="ru-RU" dirty="0"/>
              <a:t>Сильные изменения в составе </a:t>
            </a:r>
            <a:r>
              <a:rPr lang="ru-RU" dirty="0" err="1"/>
              <a:t>верхнеказанских</a:t>
            </a:r>
            <a:r>
              <a:rPr lang="ru-RU" dirty="0"/>
              <a:t> вод;</a:t>
            </a:r>
          </a:p>
          <a:p>
            <a:r>
              <a:rPr lang="ru-RU" dirty="0"/>
              <a:t>Ухудшающаяся экологическая обстановка в мире</a:t>
            </a:r>
            <a:endParaRPr lang="en-US" dirty="0"/>
          </a:p>
          <a:p>
            <a:r>
              <a:rPr lang="ru-RU" dirty="0"/>
              <a:t>Повышенное внимание к проблемам экологии</a:t>
            </a:r>
          </a:p>
        </p:txBody>
      </p:sp>
    </p:spTree>
    <p:extLst>
      <p:ext uri="{BB962C8B-B14F-4D97-AF65-F5344CB8AC3E}">
        <p14:creationId xmlns:p14="http://schemas.microsoft.com/office/powerpoint/2010/main" val="34442144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Объект 9">
            <a:extLst>
              <a:ext uri="{FF2B5EF4-FFF2-40B4-BE49-F238E27FC236}">
                <a16:creationId xmlns:a16="http://schemas.microsoft.com/office/drawing/2014/main" id="{2B5A58AE-9DE7-43FE-B389-7DB288E30FA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ru-RU" dirty="0"/>
              <a:t>Чем мы отличаемся от других?</a:t>
            </a:r>
          </a:p>
        </p:txBody>
      </p:sp>
      <p:sp>
        <p:nvSpPr>
          <p:cNvPr id="11" name="Объект 10">
            <a:extLst>
              <a:ext uri="{FF2B5EF4-FFF2-40B4-BE49-F238E27FC236}">
                <a16:creationId xmlns:a16="http://schemas.microsoft.com/office/drawing/2014/main" id="{53CB5001-3C5B-41E3-86E3-F7459AF910A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ru-RU" dirty="0"/>
              <a:t>Главное преимущество – комплексность предоставляемых услуг;</a:t>
            </a:r>
          </a:p>
          <a:p>
            <a:r>
              <a:rPr lang="ru-RU" dirty="0"/>
              <a:t>Проведение не только фотографирования Земли, но и анализ и оценка текущего экологического состояния указанного в заявке участка Земли;</a:t>
            </a:r>
          </a:p>
          <a:p>
            <a:r>
              <a:rPr lang="ru-RU" dirty="0"/>
              <a:t>Подготовка итогового отчета с выдачей рекомендаций от экологов о мерах, необходимых для решения проблемы</a:t>
            </a:r>
          </a:p>
        </p:txBody>
      </p:sp>
    </p:spTree>
    <p:extLst>
      <p:ext uri="{BB962C8B-B14F-4D97-AF65-F5344CB8AC3E}">
        <p14:creationId xmlns:p14="http://schemas.microsoft.com/office/powerpoint/2010/main" val="8524373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DA24A714-1982-41A7-AC9B-6E78706D580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ru-RU" dirty="0"/>
              <a:t>Как это будет реализовано?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1400481E-EC7A-44A0-997D-EB3BFC0CAE3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ru-RU" dirty="0"/>
              <a:t>Клиент с помощью предлагаемого продукта оставляет заявку на оказание услуги;</a:t>
            </a:r>
          </a:p>
          <a:p>
            <a:r>
              <a:rPr lang="ru-RU" dirty="0"/>
              <a:t>Специалисты Департамента получают заявку, оценивают возможность ее выполнения, связываются с клиентом для уточнения деталей;</a:t>
            </a:r>
          </a:p>
          <a:p>
            <a:r>
              <a:rPr lang="ru-RU" dirty="0"/>
              <a:t>В случае согласования работ, начинается фотографирование участка Земли с применением спутниковых технологий, представляемых ГК «Роскосмос»</a:t>
            </a:r>
          </a:p>
        </p:txBody>
      </p:sp>
    </p:spTree>
    <p:extLst>
      <p:ext uri="{BB962C8B-B14F-4D97-AF65-F5344CB8AC3E}">
        <p14:creationId xmlns:p14="http://schemas.microsoft.com/office/powerpoint/2010/main" val="7134563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DA24A714-1982-41A7-AC9B-6E78706D580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ru-RU" dirty="0"/>
              <a:t>Как это реализовано? (продолжение)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1400481E-EC7A-44A0-997D-EB3BFC0CAE3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ru-RU" dirty="0"/>
              <a:t>После получения снимков со спутника, работники Департамента связываются с экологами ПАО «Татнефть» для проведения оценки и анализа полученных снимков;</a:t>
            </a:r>
          </a:p>
          <a:p>
            <a:r>
              <a:rPr lang="ru-RU" dirty="0"/>
              <a:t>На основании анализа, работниками Департамента совместно с экологами готовится отчет о полученных результатах, а также перечень мероприятий для улучшения экологической обстановки региона.</a:t>
            </a:r>
          </a:p>
        </p:txBody>
      </p:sp>
    </p:spTree>
    <p:extLst>
      <p:ext uri="{BB962C8B-B14F-4D97-AF65-F5344CB8AC3E}">
        <p14:creationId xmlns:p14="http://schemas.microsoft.com/office/powerpoint/2010/main" val="35060172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F2AC85-0280-44ED-B72E-EB708233F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выглядит цифровой продукт?</a:t>
            </a:r>
            <a:br>
              <a:rPr lang="ru-RU" dirty="0"/>
            </a:br>
            <a:endParaRPr lang="ru-RU" dirty="0"/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E3A95AC8-CFC4-4CD6-8EC8-5906DCAE1E78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2"/>
          <a:stretch>
            <a:fillRect/>
          </a:stretch>
        </p:blipFill>
        <p:spPr>
          <a:xfrm>
            <a:off x="1136341" y="1478176"/>
            <a:ext cx="9543495" cy="4927106"/>
          </a:xfrm>
        </p:spPr>
      </p:pic>
    </p:spTree>
    <p:extLst>
      <p:ext uri="{BB962C8B-B14F-4D97-AF65-F5344CB8AC3E}">
        <p14:creationId xmlns:p14="http://schemas.microsoft.com/office/powerpoint/2010/main" val="23531751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ADF13D6-F91D-4049-A2F4-C8FCA8ED6D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это выглядит? (продолжение)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FB2DCD7-5F71-4DA7-806A-C7C1B99BAB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7363" y="1491449"/>
            <a:ext cx="9404723" cy="5024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7360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42169AE-DE56-465E-A077-3D3F858A98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это выглядит? (часть 3)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0DF867E-C3E2-467A-9315-F513725F26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377" y="1367160"/>
            <a:ext cx="9854214" cy="4808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90293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Ион">
  <a:themeElements>
    <a:clrScheme name="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0521681_TF78884036_Win32" id="{B7D8212D-605F-4A7B-9D3C-911AF4B63014}" vid="{5D4DFC37-529B-4569-B103-3AA21106E58C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93813dd7ca6ad654711aa0ab317e03a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f11dc0ce689dd3925e84e4e35398c6e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CC30393A-FEC6-4A44-9E4A-6EA49F1F7DC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D16958A-754B-4396-9457-FD7A427A37D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48C88F1-1664-415F-AFCE-F6CF45809817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Цифровое оформление</Template>
  <TotalTime>70</TotalTime>
  <Words>518</Words>
  <Application>Microsoft Office PowerPoint</Application>
  <PresentationFormat>Широкоэкранный</PresentationFormat>
  <Paragraphs>42</Paragraphs>
  <Slides>14</Slides>
  <Notes>2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19" baseType="lpstr">
      <vt:lpstr>Arial</vt:lpstr>
      <vt:lpstr>Calibri</vt:lpstr>
      <vt:lpstr>Century Gothic</vt:lpstr>
      <vt:lpstr>Wingdings 3</vt:lpstr>
      <vt:lpstr>Ион</vt:lpstr>
      <vt:lpstr>ПРОЕКТ ЦИФРОВОЙ ТРАНСФОРМАЦИИ КОМАНДЫ № 1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Как выглядит цифровой продукт? </vt:lpstr>
      <vt:lpstr>Как это выглядит? (продолжение)</vt:lpstr>
      <vt:lpstr>Как это выглядит? (часть 3)</vt:lpstr>
      <vt:lpstr>Видео-демонстрация цифрового продукта</vt:lpstr>
      <vt:lpstr>Презентация PowerPoint</vt:lpstr>
      <vt:lpstr>Презентация PowerPoint</vt:lpstr>
      <vt:lpstr>Презентация PowerPoint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ПРОЕКТ ЦИФРОВОЙ ТРАНСФОРМАЦИИ АЛЬМЕТЬЕВСКОГО РАЙОНА</dc:title>
  <dc:creator>User_1</dc:creator>
  <cp:lastModifiedBy>User_1</cp:lastModifiedBy>
  <cp:revision>3</cp:revision>
  <dcterms:created xsi:type="dcterms:W3CDTF">2022-09-23T10:41:19Z</dcterms:created>
  <dcterms:modified xsi:type="dcterms:W3CDTF">2022-09-23T11:56:32Z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